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98" r:id="rId3"/>
    <p:sldId id="331" r:id="rId4"/>
    <p:sldId id="332" r:id="rId5"/>
    <p:sldId id="333" r:id="rId6"/>
    <p:sldId id="334" r:id="rId7"/>
    <p:sldId id="33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4E6"/>
    <a:srgbClr val="CC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524" autoAdjust="0"/>
  </p:normalViewPr>
  <p:slideViewPr>
    <p:cSldViewPr snapToGrid="0">
      <p:cViewPr>
        <p:scale>
          <a:sx n="70" d="100"/>
          <a:sy n="70" d="100"/>
        </p:scale>
        <p:origin x="702"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42BFF-424F-4734-BDF5-6A4BC413651A}"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E5D93-377C-4C31-92BF-7F7CED471544}" type="slidenum">
              <a:rPr lang="en-US" smtClean="0"/>
              <a:t>‹#›</a:t>
            </a:fld>
            <a:endParaRPr lang="en-US"/>
          </a:p>
        </p:txBody>
      </p:sp>
    </p:spTree>
    <p:extLst>
      <p:ext uri="{BB962C8B-B14F-4D97-AF65-F5344CB8AC3E}">
        <p14:creationId xmlns:p14="http://schemas.microsoft.com/office/powerpoint/2010/main" val="330298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3E5D93-377C-4C31-92BF-7F7CED471544}" type="slidenum">
              <a:rPr lang="en-US" smtClean="0"/>
              <a:t>1</a:t>
            </a:fld>
            <a:endParaRPr lang="en-US"/>
          </a:p>
        </p:txBody>
      </p:sp>
    </p:spTree>
    <p:extLst>
      <p:ext uri="{BB962C8B-B14F-4D97-AF65-F5344CB8AC3E}">
        <p14:creationId xmlns:p14="http://schemas.microsoft.com/office/powerpoint/2010/main" val="220607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2</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3</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4</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5</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6</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7</a:t>
            </a:fld>
            <a:endParaRPr lang="en-US"/>
          </a:p>
        </p:txBody>
      </p:sp>
    </p:spTree>
    <p:extLst>
      <p:ext uri="{BB962C8B-B14F-4D97-AF65-F5344CB8AC3E}">
        <p14:creationId xmlns:p14="http://schemas.microsoft.com/office/powerpoint/2010/main" val="108822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6/16/2021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6/16/2021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echnologyreview.com/2019/09/12/102622/a-space-elevator-is-possible-with-todays-technology-researchers-say-we-just-need-to-dangle/" TargetMode="External"/><Relationship Id="rId7" Type="http://schemas.openxmlformats.org/officeDocument/2006/relationships/hyperlink" Target="https://www.herox.com/blog/137-going-up-the-case-for-a-space-elevato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azom.com/article.aspx?ArticleID=16371" TargetMode="External"/><Relationship Id="rId5" Type="http://schemas.openxmlformats.org/officeDocument/2006/relationships/hyperlink" Target="https://science.nasa.gov/science-news/science-at-nasa/2000/ast07sep_1" TargetMode="External"/><Relationship Id="rId4" Type="http://schemas.openxmlformats.org/officeDocument/2006/relationships/hyperlink" Target="https://africa.businessinsider.com/tech/a-giant-elevator-could-connect-earth-to-space-using-current-technology-experts-say/yz4czw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328C565D-A991-4381-AC37-76A58A4A12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49960" y="1507414"/>
            <a:ext cx="7295507" cy="3703320"/>
          </a:xfrm>
        </p:spPr>
        <p:txBody>
          <a:bodyPr anchor="ctr">
            <a:normAutofit/>
          </a:bodyPr>
          <a:lstStyle/>
          <a:p>
            <a:r>
              <a:rPr lang="en-US" sz="4800" b="1" dirty="0" smtClean="0"/>
              <a:t>Space elevator </a:t>
            </a:r>
            <a:endParaRPr lang="en-US" sz="4800" b="1" dirty="0"/>
          </a:p>
        </p:txBody>
      </p:sp>
      <p:sp>
        <p:nvSpPr>
          <p:cNvPr id="3" name="Subtitle 2"/>
          <p:cNvSpPr>
            <a:spLocks noGrp="1"/>
          </p:cNvSpPr>
          <p:nvPr>
            <p:ph type="subTitle" idx="1"/>
          </p:nvPr>
        </p:nvSpPr>
        <p:spPr>
          <a:xfrm>
            <a:off x="444342" y="1507414"/>
            <a:ext cx="3330781" cy="3703320"/>
          </a:xfrm>
          <a:ln w="57150">
            <a:noFill/>
          </a:ln>
        </p:spPr>
        <p:txBody>
          <a:bodyPr anchor="ctr">
            <a:normAutofit/>
          </a:bodyPr>
          <a:lstStyle/>
          <a:p>
            <a:pPr algn="ctr"/>
            <a:r>
              <a:rPr lang="en-US" sz="2000" dirty="0" smtClean="0"/>
              <a:t>Student’s name</a:t>
            </a:r>
            <a:r>
              <a:rPr lang="en-US" sz="2000" b="1" dirty="0" smtClean="0"/>
              <a:t> </a:t>
            </a:r>
          </a:p>
          <a:p>
            <a:pPr algn="ctr"/>
            <a:endParaRPr lang="en-US" sz="2000" b="1" dirty="0"/>
          </a:p>
        </p:txBody>
      </p:sp>
      <p:sp>
        <p:nvSpPr>
          <p:cNvPr id="26" name="Rectangle 9">
            <a:extLst>
              <a:ext uri="{FF2B5EF4-FFF2-40B4-BE49-F238E27FC236}">
                <a16:creationId xmlns:a16="http://schemas.microsoft.com/office/drawing/2014/main" id="{B7180431-F4DE-415D-BCBB-9316423C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1">
            <a:extLst>
              <a:ext uri="{FF2B5EF4-FFF2-40B4-BE49-F238E27FC236}">
                <a16:creationId xmlns:a16="http://schemas.microsoft.com/office/drawing/2014/main" id="{EEABD997-5EF9-4E9B-AFBB-F6DFAAF3AD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3">
            <a:extLst>
              <a:ext uri="{FF2B5EF4-FFF2-40B4-BE49-F238E27FC236}">
                <a16:creationId xmlns:a16="http://schemas.microsoft.com/office/drawing/2014/main" id="{E9AB5EE6-A047-4B18-B998-D46DF3CC36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69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1" name="Rectangle 73">
            <a:extLst>
              <a:ext uri="{FF2B5EF4-FFF2-40B4-BE49-F238E27FC236}">
                <a16:creationId xmlns:a16="http://schemas.microsoft.com/office/drawing/2014/main" id="{84F70134-6950-4AE4-964E-6F00549D3A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75">
            <a:extLst>
              <a:ext uri="{FF2B5EF4-FFF2-40B4-BE49-F238E27FC236}">
                <a16:creationId xmlns:a16="http://schemas.microsoft.com/office/drawing/2014/main" id="{2EFFCCDB-505A-43A4-AE0D-3E230F603D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57807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01850" y="702156"/>
            <a:ext cx="7208958" cy="1013800"/>
          </a:xfrm>
        </p:spPr>
        <p:txBody>
          <a:bodyPr>
            <a:normAutofit/>
          </a:bodyPr>
          <a:lstStyle/>
          <a:p>
            <a:pPr algn="ctr"/>
            <a:r>
              <a:rPr lang="en-US" dirty="0" smtClean="0">
                <a:solidFill>
                  <a:srgbClr val="FFFFFF"/>
                </a:solidFill>
              </a:rPr>
              <a:t>Concept</a:t>
            </a:r>
            <a:endParaRPr lang="en-US" dirty="0">
              <a:solidFill>
                <a:srgbClr val="FFFFFF"/>
              </a:solidFill>
            </a:endParaRPr>
          </a:p>
        </p:txBody>
      </p:sp>
      <p:sp>
        <p:nvSpPr>
          <p:cNvPr id="1063" name="Rectangle 77">
            <a:extLst>
              <a:ext uri="{FF2B5EF4-FFF2-40B4-BE49-F238E27FC236}">
                <a16:creationId xmlns:a16="http://schemas.microsoft.com/office/drawing/2014/main" id="{42835674-1537-41A7-AE0A-8A909BDD5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64" name="Rectangle 79">
            <a:extLst>
              <a:ext uri="{FF2B5EF4-FFF2-40B4-BE49-F238E27FC236}">
                <a16:creationId xmlns:a16="http://schemas.microsoft.com/office/drawing/2014/main" id="{94DCB9C6-AA01-47E0-9A86-F91BDD1716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65" name="Rectangle 81">
            <a:extLst>
              <a:ext uri="{FF2B5EF4-FFF2-40B4-BE49-F238E27FC236}">
                <a16:creationId xmlns:a16="http://schemas.microsoft.com/office/drawing/2014/main" id="{0E9FD230-E508-453F-9185-96C9457719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66" name="Rectangle 83">
            <a:extLst>
              <a:ext uri="{FF2B5EF4-FFF2-40B4-BE49-F238E27FC236}">
                <a16:creationId xmlns:a16="http://schemas.microsoft.com/office/drawing/2014/main" id="{DF9D012A-EDCB-4157-B8DA-1C425D9FE9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643" y="641102"/>
            <a:ext cx="3695019" cy="1834053"/>
          </a:xfrm>
          <a:prstGeom prst="rect">
            <a:avLst/>
          </a:prstGeom>
          <a:noFill/>
          <a:ln w="1270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85">
            <a:extLst>
              <a:ext uri="{FF2B5EF4-FFF2-40B4-BE49-F238E27FC236}">
                <a16:creationId xmlns:a16="http://schemas.microsoft.com/office/drawing/2014/main" id="{D731E598-F84A-41D4-873C-1BA1A39679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172" y="2587223"/>
            <a:ext cx="3695019" cy="1834053"/>
          </a:xfrm>
          <a:prstGeom prst="rect">
            <a:avLst/>
          </a:prstGeom>
          <a:noFill/>
          <a:ln w="1270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37668" y="1904156"/>
            <a:ext cx="7208957" cy="3750747"/>
          </a:xfrm>
        </p:spPr>
        <p:txBody>
          <a:bodyPr>
            <a:normAutofit fontScale="85000" lnSpcReduction="20000"/>
          </a:bodyPr>
          <a:lstStyle/>
          <a:p>
            <a:pPr lvl="1">
              <a:lnSpc>
                <a:spcPct val="90000"/>
              </a:lnSpc>
              <a:buFont typeface="Wingdings" pitchFamily="2" charset="2"/>
              <a:buChar char="§"/>
            </a:pPr>
            <a:r>
              <a:rPr lang="en-US" dirty="0"/>
              <a:t>According to Nixon, the idea of a space elevator is a more convenient alternative to entering space (Peterkin, 2018). </a:t>
            </a:r>
            <a:endParaRPr lang="en-US" dirty="0" smtClean="0"/>
          </a:p>
          <a:p>
            <a:pPr lvl="1">
              <a:lnSpc>
                <a:spcPct val="90000"/>
              </a:lnSpc>
              <a:buFont typeface="Wingdings" pitchFamily="2" charset="2"/>
              <a:buChar char="§"/>
            </a:pPr>
            <a:r>
              <a:rPr lang="en-US" dirty="0"/>
              <a:t>Currently, the only way to get to space is through a ride on a rocket. </a:t>
            </a:r>
            <a:endParaRPr lang="en-US" dirty="0" smtClean="0"/>
          </a:p>
          <a:p>
            <a:pPr lvl="1">
              <a:lnSpc>
                <a:spcPct val="90000"/>
              </a:lnSpc>
              <a:buFont typeface="Wingdings" pitchFamily="2" charset="2"/>
              <a:buChar char="§"/>
            </a:pPr>
            <a:r>
              <a:rPr lang="en-US" dirty="0"/>
              <a:t>It is like imagining a cable that comes from the satellite in space to the ground on earth. </a:t>
            </a:r>
            <a:endParaRPr lang="en-US" dirty="0" smtClean="0"/>
          </a:p>
          <a:p>
            <a:pPr lvl="1">
              <a:lnSpc>
                <a:spcPct val="90000"/>
              </a:lnSpc>
              <a:buFont typeface="Wingdings" pitchFamily="2" charset="2"/>
              <a:buChar char="§"/>
            </a:pPr>
            <a:r>
              <a:rPr lang="en-US" dirty="0"/>
              <a:t>The concept seems like a fairy tale or sci-fi </a:t>
            </a:r>
            <a:r>
              <a:rPr lang="en-US" dirty="0" smtClean="0"/>
              <a:t>dream</a:t>
            </a:r>
          </a:p>
          <a:p>
            <a:pPr lvl="1">
              <a:lnSpc>
                <a:spcPct val="90000"/>
              </a:lnSpc>
              <a:buFont typeface="Wingdings" pitchFamily="2" charset="2"/>
              <a:buChar char="§"/>
            </a:pPr>
            <a:r>
              <a:rPr lang="en-US" dirty="0"/>
              <a:t>The concept goes that a cable drops from the satellite down to the ground and is visible</a:t>
            </a:r>
            <a:r>
              <a:rPr lang="en-US" dirty="0" smtClean="0"/>
              <a:t>.</a:t>
            </a:r>
          </a:p>
          <a:p>
            <a:pPr lvl="1">
              <a:lnSpc>
                <a:spcPct val="90000"/>
              </a:lnSpc>
              <a:buFont typeface="Wingdings" pitchFamily="2" charset="2"/>
              <a:buChar char="§"/>
            </a:pPr>
            <a:r>
              <a:rPr lang="en-US" dirty="0"/>
              <a:t>One can grip it and use it to climb and eventually reach the </a:t>
            </a:r>
            <a:r>
              <a:rPr lang="en-US" dirty="0" smtClean="0"/>
              <a:t>space.</a:t>
            </a:r>
          </a:p>
          <a:p>
            <a:pPr lvl="1">
              <a:lnSpc>
                <a:spcPct val="90000"/>
              </a:lnSpc>
              <a:buFont typeface="Wingdings" pitchFamily="2" charset="2"/>
              <a:buChar char="§"/>
            </a:pPr>
            <a:r>
              <a:rPr lang="en-US" dirty="0"/>
              <a:t>S</a:t>
            </a:r>
            <a:r>
              <a:rPr lang="en-US" dirty="0" smtClean="0"/>
              <a:t>pace elevator consists </a:t>
            </a:r>
            <a:r>
              <a:rPr lang="en-US" dirty="0"/>
              <a:t>of a tether 100,000km long moving along the geosynchronous orbit (GEO) and goes down to the ground. </a:t>
            </a:r>
            <a:endParaRPr lang="en-US" dirty="0" smtClean="0"/>
          </a:p>
          <a:p>
            <a:pPr lvl="1">
              <a:lnSpc>
                <a:spcPct val="90000"/>
              </a:lnSpc>
              <a:buFont typeface="Wingdings" pitchFamily="2" charset="2"/>
              <a:buChar char="§"/>
            </a:pPr>
            <a:r>
              <a:rPr lang="en-US" dirty="0" smtClean="0"/>
              <a:t>The dream </a:t>
            </a:r>
            <a:r>
              <a:rPr lang="en-US" dirty="0"/>
              <a:t>could be </a:t>
            </a:r>
            <a:r>
              <a:rPr lang="en-US" dirty="0" smtClean="0"/>
              <a:t>realized </a:t>
            </a:r>
            <a:r>
              <a:rPr lang="en-US" dirty="0"/>
              <a:t>sooner due to the current technological capability and other resources. </a:t>
            </a:r>
            <a:endParaRPr lang="en-US" dirty="0" smtClean="0"/>
          </a:p>
          <a:p>
            <a:pPr lvl="1">
              <a:lnSpc>
                <a:spcPct val="90000"/>
              </a:lnSpc>
              <a:buFont typeface="Wingdings" pitchFamily="2" charset="2"/>
              <a:buChar char="§"/>
            </a:pPr>
            <a:r>
              <a:rPr lang="en-US" dirty="0"/>
              <a:t>Konstantin, a Russian space scientist, </a:t>
            </a:r>
            <a:r>
              <a:rPr lang="en-US" dirty="0" smtClean="0"/>
              <a:t>visualized </a:t>
            </a:r>
            <a:r>
              <a:rPr lang="en-US" dirty="0"/>
              <a:t>the French Eiffel Tower extending far outside earth's orbit into space and beyond (McFall-Johnsen, 2019). </a:t>
            </a:r>
            <a:endParaRPr lang="en-US" dirty="0" smtClean="0"/>
          </a:p>
          <a:p>
            <a:pPr lvl="1">
              <a:lnSpc>
                <a:spcPct val="90000"/>
              </a:lnSpc>
              <a:buFont typeface="Wingdings" pitchFamily="2" charset="2"/>
              <a:buChar char="§"/>
            </a:pPr>
            <a:r>
              <a:rPr lang="en-US" dirty="0"/>
              <a:t>Yuri N </a:t>
            </a:r>
            <a:r>
              <a:rPr lang="en-US" dirty="0" err="1" smtClean="0"/>
              <a:t>Artsutanov’s</a:t>
            </a:r>
            <a:r>
              <a:rPr lang="en-US" dirty="0" smtClean="0"/>
              <a:t> concept </a:t>
            </a:r>
            <a:r>
              <a:rPr lang="en-US" dirty="0"/>
              <a:t>was based on a tensile structure that uses the geostationary satellite in space as the base to anchor the cable that would roll down to the ground on earth (Williams, 2020). </a:t>
            </a:r>
            <a:endParaRPr lang="en-US" dirty="0" smtClean="0"/>
          </a:p>
          <a:p>
            <a:pPr lvl="1">
              <a:lnSpc>
                <a:spcPct val="90000"/>
              </a:lnSpc>
              <a:buFont typeface="Wingdings" pitchFamily="2" charset="2"/>
              <a:buChar char="§"/>
            </a:pPr>
            <a:endParaRPr lang="en-US" dirty="0" smtClean="0"/>
          </a:p>
          <a:p>
            <a:pPr lvl="1">
              <a:lnSpc>
                <a:spcPct val="90000"/>
              </a:lnSpc>
              <a:buFont typeface="Wingdings" pitchFamily="2" charset="2"/>
              <a:buChar char="§"/>
            </a:pPr>
            <a:endParaRPr lang="en-US" sz="1400" b="1" dirty="0">
              <a:solidFill>
                <a:srgbClr val="FFFFFF"/>
              </a:solidFill>
            </a:endParaRPr>
          </a:p>
        </p:txBody>
      </p:sp>
      <p:sp>
        <p:nvSpPr>
          <p:cNvPr id="1068" name="Rectangle 87">
            <a:extLst>
              <a:ext uri="{FF2B5EF4-FFF2-40B4-BE49-F238E27FC236}">
                <a16:creationId xmlns:a16="http://schemas.microsoft.com/office/drawing/2014/main" id="{0DEEFEFF-3F55-4B78-B0EC-F632682776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171" y="4561134"/>
            <a:ext cx="3695019" cy="1834053"/>
          </a:xfrm>
          <a:prstGeom prst="rect">
            <a:avLst/>
          </a:prstGeom>
          <a:noFill/>
          <a:ln w="1270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46172" y="692055"/>
            <a:ext cx="3688490" cy="2424202"/>
          </a:xfrm>
          <a:prstGeom prst="rect">
            <a:avLst/>
          </a:prstGeom>
        </p:spPr>
      </p:pic>
      <p:pic>
        <p:nvPicPr>
          <p:cNvPr id="5" name="Picture 4"/>
          <p:cNvPicPr>
            <a:picLocks noChangeAspect="1"/>
          </p:cNvPicPr>
          <p:nvPr/>
        </p:nvPicPr>
        <p:blipFill>
          <a:blip r:embed="rId4"/>
          <a:stretch>
            <a:fillRect/>
          </a:stretch>
        </p:blipFill>
        <p:spPr>
          <a:xfrm>
            <a:off x="439643" y="3116257"/>
            <a:ext cx="3695019" cy="3609526"/>
          </a:xfrm>
          <a:prstGeom prst="rect">
            <a:avLst/>
          </a:prstGeom>
        </p:spPr>
      </p:pic>
    </p:spTree>
    <p:extLst>
      <p:ext uri="{BB962C8B-B14F-4D97-AF65-F5344CB8AC3E}">
        <p14:creationId xmlns:p14="http://schemas.microsoft.com/office/powerpoint/2010/main" val="27820867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617839"/>
            <a:ext cx="11029616" cy="790831"/>
          </a:xfrm>
        </p:spPr>
        <p:txBody>
          <a:bodyPr>
            <a:normAutofit/>
          </a:bodyPr>
          <a:lstStyle/>
          <a:p>
            <a:pPr algn="ctr"/>
            <a:r>
              <a:rPr lang="en-US" dirty="0" smtClean="0"/>
              <a:t>Technology </a:t>
            </a:r>
            <a:endParaRPr lang="en-US" dirty="0"/>
          </a:p>
        </p:txBody>
      </p:sp>
      <p:sp>
        <p:nvSpPr>
          <p:cNvPr id="3" name="Content Placeholder 2"/>
          <p:cNvSpPr>
            <a:spLocks noGrp="1"/>
          </p:cNvSpPr>
          <p:nvPr>
            <p:ph idx="1"/>
          </p:nvPr>
        </p:nvSpPr>
        <p:spPr>
          <a:xfrm>
            <a:off x="581192" y="2180496"/>
            <a:ext cx="8375407" cy="4059665"/>
          </a:xfrm>
        </p:spPr>
        <p:txBody>
          <a:bodyPr>
            <a:normAutofit fontScale="77500" lnSpcReduction="20000"/>
          </a:bodyPr>
          <a:lstStyle/>
          <a:p>
            <a:pPr lvl="1">
              <a:lnSpc>
                <a:spcPct val="90000"/>
              </a:lnSpc>
              <a:buFont typeface="Wingdings" pitchFamily="2" charset="2"/>
              <a:buChar char="§"/>
            </a:pPr>
            <a:r>
              <a:rPr lang="en-US" dirty="0" smtClean="0">
                <a:solidFill>
                  <a:schemeClr val="tx1"/>
                </a:solidFill>
              </a:rPr>
              <a:t>The </a:t>
            </a:r>
            <a:r>
              <a:rPr lang="en-US" dirty="0">
                <a:solidFill>
                  <a:schemeClr val="tx1"/>
                </a:solidFill>
              </a:rPr>
              <a:t>technology behind the space elevator involves a cable that stretches from the earth to space that provides a way to climb to orbit (Emerging Technology from the </a:t>
            </a:r>
            <a:r>
              <a:rPr lang="en-US" dirty="0" err="1">
                <a:solidFill>
                  <a:schemeClr val="tx1"/>
                </a:solidFill>
              </a:rPr>
              <a:t>airXiv</a:t>
            </a:r>
            <a:r>
              <a:rPr lang="en-US" dirty="0">
                <a:solidFill>
                  <a:schemeClr val="tx1"/>
                </a:solidFill>
              </a:rPr>
              <a:t>, 2019</a:t>
            </a:r>
            <a:r>
              <a:rPr lang="en-US" dirty="0" smtClean="0">
                <a:solidFill>
                  <a:schemeClr val="tx1"/>
                </a:solidFill>
              </a:rPr>
              <a:t>).</a:t>
            </a:r>
          </a:p>
          <a:p>
            <a:pPr lvl="1">
              <a:lnSpc>
                <a:spcPct val="90000"/>
              </a:lnSpc>
              <a:buFont typeface="Wingdings" pitchFamily="2" charset="2"/>
              <a:buChar char="§"/>
            </a:pPr>
            <a:r>
              <a:rPr lang="en-US" dirty="0" smtClean="0">
                <a:solidFill>
                  <a:schemeClr val="tx1"/>
                </a:solidFill>
              </a:rPr>
              <a:t>Accordingly</a:t>
            </a:r>
            <a:r>
              <a:rPr lang="en-US" dirty="0">
                <a:solidFill>
                  <a:schemeClr val="tx1"/>
                </a:solidFill>
              </a:rPr>
              <a:t>, the centrifugal forces generated by the earth's rotation will continuously stretch the tether cable, thereby keeping it straight (McFall-Johnsen, 2019). </a:t>
            </a:r>
            <a:endParaRPr lang="en-US" dirty="0" smtClean="0">
              <a:solidFill>
                <a:schemeClr val="tx1"/>
              </a:solidFill>
            </a:endParaRPr>
          </a:p>
          <a:p>
            <a:pPr lvl="1">
              <a:lnSpc>
                <a:spcPct val="90000"/>
              </a:lnSpc>
              <a:buFont typeface="Wingdings" pitchFamily="2" charset="2"/>
              <a:buChar char="§"/>
            </a:pPr>
            <a:r>
              <a:rPr lang="en-US" dirty="0" smtClean="0">
                <a:solidFill>
                  <a:schemeClr val="tx1"/>
                </a:solidFill>
              </a:rPr>
              <a:t>Traditional </a:t>
            </a:r>
            <a:r>
              <a:rPr lang="en-US" dirty="0">
                <a:solidFill>
                  <a:schemeClr val="tx1"/>
                </a:solidFill>
              </a:rPr>
              <a:t>space elevator models entailed a tether cable anchored on earth and stretched into space, where it is connected to a counterweight to maintain centrifugal forces (McFall-Johnsen, 2019). </a:t>
            </a:r>
            <a:r>
              <a:rPr lang="en-US" dirty="0" smtClean="0">
                <a:solidFill>
                  <a:schemeClr val="tx1"/>
                </a:solidFill>
              </a:rPr>
              <a:t> </a:t>
            </a:r>
          </a:p>
          <a:p>
            <a:pPr lvl="1">
              <a:lnSpc>
                <a:spcPct val="90000"/>
              </a:lnSpc>
              <a:buFont typeface="Wingdings" pitchFamily="2" charset="2"/>
              <a:buChar char="§"/>
            </a:pPr>
            <a:r>
              <a:rPr lang="en-US" dirty="0" smtClean="0">
                <a:solidFill>
                  <a:schemeClr val="tx1"/>
                </a:solidFill>
              </a:rPr>
              <a:t>In </a:t>
            </a:r>
            <a:r>
              <a:rPr lang="en-US" dirty="0">
                <a:solidFill>
                  <a:schemeClr val="tx1"/>
                </a:solidFill>
              </a:rPr>
              <a:t>traditional earth-based models, space elevators make a complete rotation daily along with that of the earth (Emerging Technology from the </a:t>
            </a:r>
            <a:r>
              <a:rPr lang="en-US" dirty="0" err="1">
                <a:solidFill>
                  <a:schemeClr val="tx1"/>
                </a:solidFill>
              </a:rPr>
              <a:t>airXiv</a:t>
            </a:r>
            <a:r>
              <a:rPr lang="en-US" dirty="0">
                <a:solidFill>
                  <a:schemeClr val="tx1"/>
                </a:solidFill>
              </a:rPr>
              <a:t>, 2019). </a:t>
            </a:r>
            <a:endParaRPr lang="en-US" dirty="0" smtClean="0">
              <a:solidFill>
                <a:schemeClr val="tx1"/>
              </a:solidFill>
            </a:endParaRPr>
          </a:p>
          <a:p>
            <a:pPr lvl="1">
              <a:lnSpc>
                <a:spcPct val="90000"/>
              </a:lnSpc>
              <a:buFont typeface="Wingdings" pitchFamily="2" charset="2"/>
              <a:buChar char="§"/>
            </a:pPr>
            <a:r>
              <a:rPr lang="en-US" dirty="0" smtClean="0">
                <a:solidFill>
                  <a:schemeClr val="tx1"/>
                </a:solidFill>
              </a:rPr>
              <a:t>The </a:t>
            </a:r>
            <a:r>
              <a:rPr lang="en-US" dirty="0">
                <a:solidFill>
                  <a:schemeClr val="tx1"/>
                </a:solidFill>
              </a:rPr>
              <a:t>moon-based space elevator is expected to orbit only once each month, which is a significantly lower frequency with fewer forces being needed to maintain the rotation of the space elevators (Emerging Technology from the </a:t>
            </a:r>
            <a:r>
              <a:rPr lang="en-US" dirty="0" err="1">
                <a:solidFill>
                  <a:schemeClr val="tx1"/>
                </a:solidFill>
              </a:rPr>
              <a:t>airXiv</a:t>
            </a:r>
            <a:r>
              <a:rPr lang="en-US" dirty="0">
                <a:solidFill>
                  <a:schemeClr val="tx1"/>
                </a:solidFill>
              </a:rPr>
              <a:t>, 2019). </a:t>
            </a:r>
            <a:endParaRPr lang="en-US" dirty="0" smtClean="0">
              <a:solidFill>
                <a:schemeClr val="tx1"/>
              </a:solidFill>
            </a:endParaRPr>
          </a:p>
          <a:p>
            <a:pPr lvl="1">
              <a:lnSpc>
                <a:spcPct val="90000"/>
              </a:lnSpc>
              <a:buFont typeface="Wingdings" pitchFamily="2" charset="2"/>
              <a:buChar char="§"/>
            </a:pPr>
            <a:r>
              <a:rPr lang="en-US" dirty="0">
                <a:solidFill>
                  <a:schemeClr val="tx1"/>
                </a:solidFill>
              </a:rPr>
              <a:t>The space elevator would be constructed to enable the moon-based </a:t>
            </a:r>
            <a:r>
              <a:rPr lang="en-US" dirty="0" err="1">
                <a:solidFill>
                  <a:schemeClr val="tx1"/>
                </a:solidFill>
              </a:rPr>
              <a:t>spaceline</a:t>
            </a:r>
            <a:r>
              <a:rPr lang="en-US" dirty="0">
                <a:solidFill>
                  <a:schemeClr val="tx1"/>
                </a:solidFill>
              </a:rPr>
              <a:t> to rotate once a month while the elevator completes its rotation every day. </a:t>
            </a:r>
            <a:endParaRPr lang="en-US" dirty="0" smtClean="0">
              <a:solidFill>
                <a:schemeClr val="tx1"/>
              </a:solidFill>
            </a:endParaRPr>
          </a:p>
          <a:p>
            <a:pPr lvl="1">
              <a:lnSpc>
                <a:spcPct val="90000"/>
              </a:lnSpc>
              <a:buFont typeface="Wingdings" pitchFamily="2" charset="2"/>
              <a:buChar char="§"/>
            </a:pPr>
            <a:r>
              <a:rPr lang="en-US" dirty="0">
                <a:solidFill>
                  <a:schemeClr val="tx1"/>
                </a:solidFill>
              </a:rPr>
              <a:t>S</a:t>
            </a:r>
            <a:r>
              <a:rPr lang="en-US" dirty="0" smtClean="0">
                <a:solidFill>
                  <a:schemeClr val="tx1"/>
                </a:solidFill>
              </a:rPr>
              <a:t>cientists </a:t>
            </a:r>
            <a:r>
              <a:rPr lang="en-US" dirty="0">
                <a:solidFill>
                  <a:schemeClr val="tx1"/>
                </a:solidFill>
              </a:rPr>
              <a:t>have determined that it is possible to make the </a:t>
            </a:r>
            <a:r>
              <a:rPr lang="en-US" dirty="0" err="1">
                <a:solidFill>
                  <a:schemeClr val="tx1"/>
                </a:solidFill>
              </a:rPr>
              <a:t>spaceline</a:t>
            </a:r>
            <a:r>
              <a:rPr lang="en-US" dirty="0">
                <a:solidFill>
                  <a:schemeClr val="tx1"/>
                </a:solidFill>
              </a:rPr>
              <a:t> pass through a point where the terrestrial and lunar </a:t>
            </a:r>
            <a:r>
              <a:rPr lang="en-US" dirty="0" smtClean="0">
                <a:solidFill>
                  <a:schemeClr val="tx1"/>
                </a:solidFill>
              </a:rPr>
              <a:t>gravity.</a:t>
            </a:r>
          </a:p>
          <a:p>
            <a:pPr lvl="1">
              <a:lnSpc>
                <a:spcPct val="90000"/>
              </a:lnSpc>
              <a:buFont typeface="Wingdings" pitchFamily="2" charset="2"/>
              <a:buChar char="§"/>
            </a:pPr>
            <a:r>
              <a:rPr lang="en-US" dirty="0">
                <a:solidFill>
                  <a:schemeClr val="tx1"/>
                </a:solidFill>
              </a:rPr>
              <a:t>With this technology, the Lagrange point becomes the central feature of building the </a:t>
            </a:r>
            <a:r>
              <a:rPr lang="en-US" dirty="0" err="1">
                <a:solidFill>
                  <a:schemeClr val="tx1"/>
                </a:solidFill>
              </a:rPr>
              <a:t>spaceline</a:t>
            </a:r>
            <a:r>
              <a:rPr lang="en-US" dirty="0">
                <a:solidFill>
                  <a:schemeClr val="tx1"/>
                </a:solidFill>
              </a:rPr>
              <a:t>. </a:t>
            </a:r>
            <a:endParaRPr lang="en-US" dirty="0" smtClean="0">
              <a:solidFill>
                <a:schemeClr val="tx1"/>
              </a:solidFill>
            </a:endParaRPr>
          </a:p>
          <a:p>
            <a:pPr lvl="1">
              <a:lnSpc>
                <a:spcPct val="90000"/>
              </a:lnSpc>
              <a:buFont typeface="Wingdings" pitchFamily="2" charset="2"/>
              <a:buChar char="§"/>
            </a:pPr>
            <a:r>
              <a:rPr lang="en-US" dirty="0">
                <a:solidFill>
                  <a:schemeClr val="tx1"/>
                </a:solidFill>
              </a:rPr>
              <a:t>Space elevators will also require fast propulsion systems that will mainly depend on electromagnetic forces (Patel, 2021</a:t>
            </a:r>
            <a:r>
              <a:rPr lang="en-US" dirty="0" smtClean="0">
                <a:solidFill>
                  <a:schemeClr val="tx1"/>
                </a:solidFill>
              </a:rPr>
              <a:t>).</a:t>
            </a:r>
          </a:p>
          <a:p>
            <a:pPr lvl="1">
              <a:lnSpc>
                <a:spcPct val="90000"/>
              </a:lnSpc>
              <a:buFont typeface="Wingdings" pitchFamily="2" charset="2"/>
              <a:buChar char="§"/>
            </a:pPr>
            <a:r>
              <a:rPr lang="en-US" dirty="0" smtClean="0">
                <a:solidFill>
                  <a:schemeClr val="tx1"/>
                </a:solidFill>
              </a:rPr>
              <a:t> </a:t>
            </a:r>
            <a:r>
              <a:rPr lang="en-US" dirty="0">
                <a:solidFill>
                  <a:schemeClr val="tx1"/>
                </a:solidFill>
              </a:rPr>
              <a:t>These systems will </a:t>
            </a:r>
            <a:r>
              <a:rPr lang="en-US" dirty="0" err="1">
                <a:solidFill>
                  <a:schemeClr val="tx1"/>
                </a:solidFill>
              </a:rPr>
              <a:t>utilise</a:t>
            </a:r>
            <a:r>
              <a:rPr lang="en-US" dirty="0">
                <a:solidFill>
                  <a:schemeClr val="tx1"/>
                </a:solidFill>
              </a:rPr>
              <a:t> electromagnetic propulsion in launching objects into space along high-speed launch rails (Patel, 2021). </a:t>
            </a:r>
            <a:endParaRPr lang="en-US" dirty="0" smtClean="0">
              <a:solidFill>
                <a:schemeClr val="tx1"/>
              </a:solidFill>
            </a:endParaRPr>
          </a:p>
          <a:p>
            <a:pPr lvl="1">
              <a:lnSpc>
                <a:spcPct val="90000"/>
              </a:lnSpc>
              <a:buFont typeface="Wingdings" pitchFamily="2" charset="2"/>
              <a:buChar char="§"/>
            </a:pPr>
            <a:r>
              <a:rPr lang="en-US" dirty="0"/>
              <a:t>Scientists have determined four essential elements for constructing a space elevator; the base station, the counterweight, the orbital space station, the tether, and the climber (Peterkin, 2018).</a:t>
            </a:r>
            <a:endParaRPr lang="en-US" dirty="0">
              <a:solidFill>
                <a:schemeClr val="tx1"/>
              </a:solidFill>
            </a:endParaRPr>
          </a:p>
          <a:p>
            <a:pPr lvl="1">
              <a:lnSpc>
                <a:spcPct val="90000"/>
              </a:lnSpc>
              <a:buFont typeface="Wingdings" pitchFamily="2" charset="2"/>
              <a:buChar char="§"/>
            </a:pPr>
            <a:endParaRPr lang="en-US" dirty="0">
              <a:solidFill>
                <a:schemeClr val="tx1"/>
              </a:solidFill>
            </a:endParaRPr>
          </a:p>
          <a:p>
            <a:pPr lvl="1">
              <a:lnSpc>
                <a:spcPct val="90000"/>
              </a:lnSpc>
              <a:buFont typeface="Wingdings" pitchFamily="2" charset="2"/>
              <a:buChar char="§"/>
            </a:pPr>
            <a:endParaRPr lang="en-US" dirty="0" smtClean="0">
              <a:solidFill>
                <a:schemeClr val="tx1"/>
              </a:solidFill>
            </a:endParaRPr>
          </a:p>
          <a:p>
            <a:pPr lvl="1">
              <a:lnSpc>
                <a:spcPct val="90000"/>
              </a:lnSpc>
              <a:buFont typeface="Wingdings" pitchFamily="2" charset="2"/>
              <a:buChar char="§"/>
            </a:pPr>
            <a:endParaRPr lang="en-US" sz="1200" dirty="0">
              <a:solidFill>
                <a:schemeClr val="tx1"/>
              </a:solidFill>
            </a:endParaRPr>
          </a:p>
        </p:txBody>
      </p:sp>
      <p:pic>
        <p:nvPicPr>
          <p:cNvPr id="4" name="Picture 3"/>
          <p:cNvPicPr>
            <a:picLocks noChangeAspect="1"/>
          </p:cNvPicPr>
          <p:nvPr/>
        </p:nvPicPr>
        <p:blipFill>
          <a:blip r:embed="rId3"/>
          <a:stretch>
            <a:fillRect/>
          </a:stretch>
        </p:blipFill>
        <p:spPr>
          <a:xfrm>
            <a:off x="8956599" y="1893373"/>
            <a:ext cx="3040665" cy="1809750"/>
          </a:xfrm>
          <a:prstGeom prst="rect">
            <a:avLst/>
          </a:prstGeom>
        </p:spPr>
      </p:pic>
      <p:pic>
        <p:nvPicPr>
          <p:cNvPr id="5" name="Picture 4"/>
          <p:cNvPicPr>
            <a:picLocks noChangeAspect="1"/>
          </p:cNvPicPr>
          <p:nvPr/>
        </p:nvPicPr>
        <p:blipFill>
          <a:blip r:embed="rId4"/>
          <a:stretch>
            <a:fillRect/>
          </a:stretch>
        </p:blipFill>
        <p:spPr>
          <a:xfrm>
            <a:off x="8956599" y="3703123"/>
            <a:ext cx="3235401" cy="2810301"/>
          </a:xfrm>
          <a:prstGeom prst="rect">
            <a:avLst/>
          </a:prstGeom>
        </p:spPr>
      </p:pic>
    </p:spTree>
    <p:extLst>
      <p:ext uri="{BB962C8B-B14F-4D97-AF65-F5344CB8AC3E}">
        <p14:creationId xmlns:p14="http://schemas.microsoft.com/office/powerpoint/2010/main" val="274430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36" name="Rectangle 78">
            <a:extLst>
              <a:ext uri="{FF2B5EF4-FFF2-40B4-BE49-F238E27FC236}">
                <a16:creationId xmlns:a16="http://schemas.microsoft.com/office/drawing/2014/main" id="{553B1245-AE80-447A-B809-A270C01652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80">
            <a:extLst>
              <a:ext uri="{FF2B5EF4-FFF2-40B4-BE49-F238E27FC236}">
                <a16:creationId xmlns:a16="http://schemas.microsoft.com/office/drawing/2014/main" id="{E5732A27-7D12-4EFF-B028-A9663B9D72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38" name="Rectangle 82">
            <a:extLst>
              <a:ext uri="{FF2B5EF4-FFF2-40B4-BE49-F238E27FC236}">
                <a16:creationId xmlns:a16="http://schemas.microsoft.com/office/drawing/2014/main" id="{7FF854AB-2A9C-4FDD-9FFA-A3097E5410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139" name="Rectangle 84">
            <a:extLst>
              <a:ext uri="{FF2B5EF4-FFF2-40B4-BE49-F238E27FC236}">
                <a16:creationId xmlns:a16="http://schemas.microsoft.com/office/drawing/2014/main" id="{16FB41F4-ED7A-4925-89DC-A56E7402F5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140" name="Rectangle 86">
            <a:extLst>
              <a:ext uri="{FF2B5EF4-FFF2-40B4-BE49-F238E27FC236}">
                <a16:creationId xmlns:a16="http://schemas.microsoft.com/office/drawing/2014/main" id="{4E3D7B3E-980A-4A21-9E7C-CDD33141FA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628651"/>
            <a:ext cx="7498617" cy="57511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7225075" cy="1013800"/>
          </a:xfrm>
        </p:spPr>
        <p:txBody>
          <a:bodyPr>
            <a:normAutofit/>
          </a:bodyPr>
          <a:lstStyle/>
          <a:p>
            <a:r>
              <a:rPr lang="en-US" dirty="0" smtClean="0">
                <a:solidFill>
                  <a:srgbClr val="FFFFFF"/>
                </a:solidFill>
              </a:rPr>
              <a:t>Financial viability </a:t>
            </a:r>
            <a:endParaRPr lang="en-US" dirty="0">
              <a:solidFill>
                <a:srgbClr val="FFFFFF"/>
              </a:solidFill>
            </a:endParaRPr>
          </a:p>
        </p:txBody>
      </p:sp>
      <p:sp>
        <p:nvSpPr>
          <p:cNvPr id="3" name="Content Placeholder 2"/>
          <p:cNvSpPr>
            <a:spLocks noGrp="1"/>
          </p:cNvSpPr>
          <p:nvPr>
            <p:ph idx="1"/>
          </p:nvPr>
        </p:nvSpPr>
        <p:spPr>
          <a:xfrm>
            <a:off x="581192" y="1940012"/>
            <a:ext cx="7225075" cy="3918788"/>
          </a:xfrm>
        </p:spPr>
        <p:txBody>
          <a:bodyPr>
            <a:normAutofit fontScale="85000" lnSpcReduction="20000"/>
          </a:bodyPr>
          <a:lstStyle/>
          <a:p>
            <a:pPr lvl="1">
              <a:buFont typeface="Wingdings" pitchFamily="2" charset="2"/>
              <a:buChar char="§"/>
            </a:pPr>
            <a:r>
              <a:rPr lang="en-US" dirty="0"/>
              <a:t>One of the biggest challenges that have reduced the </a:t>
            </a:r>
            <a:r>
              <a:rPr lang="en-US" dirty="0" err="1"/>
              <a:t>realisation</a:t>
            </a:r>
            <a:r>
              <a:rPr lang="en-US" dirty="0"/>
              <a:t> of the space elevator's construction is the cost involved. </a:t>
            </a:r>
            <a:endParaRPr lang="en-US" dirty="0" smtClean="0"/>
          </a:p>
          <a:p>
            <a:pPr lvl="1">
              <a:buFont typeface="Wingdings" pitchFamily="2" charset="2"/>
              <a:buChar char="§"/>
            </a:pPr>
            <a:r>
              <a:rPr lang="en-US" dirty="0"/>
              <a:t>Constructing the different components of the space elevator would take years and billions of dollars. </a:t>
            </a:r>
            <a:endParaRPr lang="en-US" dirty="0" smtClean="0"/>
          </a:p>
          <a:p>
            <a:pPr lvl="1">
              <a:buFont typeface="Wingdings" pitchFamily="2" charset="2"/>
              <a:buChar char="§"/>
            </a:pPr>
            <a:r>
              <a:rPr lang="en-US" dirty="0" smtClean="0"/>
              <a:t>The </a:t>
            </a:r>
            <a:r>
              <a:rPr lang="en-US" dirty="0"/>
              <a:t>ISEC team estimated that constructing an elevator would take 20 years with approximately $20 billion to build tether, another component requiring around $80 billion (Peterkin, 2018). </a:t>
            </a:r>
            <a:endParaRPr lang="en-US" dirty="0" smtClean="0"/>
          </a:p>
          <a:p>
            <a:pPr lvl="1">
              <a:buFont typeface="Wingdings" pitchFamily="2" charset="2"/>
              <a:buChar char="§"/>
            </a:pPr>
            <a:r>
              <a:rPr lang="en-US" dirty="0"/>
              <a:t>W</a:t>
            </a:r>
            <a:r>
              <a:rPr lang="en-US" dirty="0" smtClean="0"/>
              <a:t>ith </a:t>
            </a:r>
            <a:r>
              <a:rPr lang="en-US" dirty="0"/>
              <a:t>the development of technology, more promising results are coming, reducing the cost or making this dream a reality. </a:t>
            </a:r>
            <a:endParaRPr lang="en-US" dirty="0" smtClean="0"/>
          </a:p>
          <a:p>
            <a:pPr lvl="1">
              <a:buFont typeface="Wingdings" pitchFamily="2" charset="2"/>
              <a:buChar char="§"/>
            </a:pPr>
            <a:r>
              <a:rPr lang="en-US" dirty="0"/>
              <a:t>The only challenge that has reduced the possibility of making this dream a reality is the cost involved in constructing a space station and anchor, the counterweight, the climber, and the tether.</a:t>
            </a:r>
          </a:p>
          <a:p>
            <a:pPr lvl="1">
              <a:buFont typeface="Wingdings" pitchFamily="2" charset="2"/>
              <a:buChar char="§"/>
            </a:pPr>
            <a:r>
              <a:rPr lang="en-US" dirty="0"/>
              <a:t>While the construction of this </a:t>
            </a:r>
            <a:r>
              <a:rPr lang="en-US" dirty="0" err="1"/>
              <a:t>spaceline</a:t>
            </a:r>
            <a:r>
              <a:rPr lang="en-US" dirty="0"/>
              <a:t> may be expensive, evaluators who have undertaken the study on space elevator construction have determined that this sci-fi dream would help reduce the cost of transporting cargo and even people into space. </a:t>
            </a:r>
            <a:endParaRPr lang="en-US" dirty="0" smtClean="0"/>
          </a:p>
          <a:p>
            <a:pPr lvl="1">
              <a:buFont typeface="Wingdings" pitchFamily="2" charset="2"/>
              <a:buChar char="§"/>
            </a:pPr>
            <a:r>
              <a:rPr lang="en-US" dirty="0"/>
              <a:t>O</a:t>
            </a:r>
            <a:r>
              <a:rPr lang="en-US" dirty="0" smtClean="0"/>
              <a:t>ptimal </a:t>
            </a:r>
            <a:r>
              <a:rPr lang="en-US" dirty="0"/>
              <a:t>space elevator designs may cut down more than ninety-five per cent of the current cost for cargo transportation in space (McFall-Johnsen, 2019). </a:t>
            </a:r>
            <a:endParaRPr lang="en-US" b="1" dirty="0">
              <a:solidFill>
                <a:srgbClr val="FFFFFF"/>
              </a:solidFill>
            </a:endParaRPr>
          </a:p>
        </p:txBody>
      </p:sp>
      <p:pic>
        <p:nvPicPr>
          <p:cNvPr id="4" name="Picture 3"/>
          <p:cNvPicPr>
            <a:picLocks noChangeAspect="1"/>
          </p:cNvPicPr>
          <p:nvPr/>
        </p:nvPicPr>
        <p:blipFill>
          <a:blip r:embed="rId3"/>
          <a:stretch>
            <a:fillRect/>
          </a:stretch>
        </p:blipFill>
        <p:spPr>
          <a:xfrm>
            <a:off x="8037126" y="548640"/>
            <a:ext cx="3847225" cy="6018663"/>
          </a:xfrm>
          <a:prstGeom prst="rect">
            <a:avLst/>
          </a:prstGeom>
        </p:spPr>
      </p:pic>
    </p:spTree>
    <p:extLst>
      <p:ext uri="{BB962C8B-B14F-4D97-AF65-F5344CB8AC3E}">
        <p14:creationId xmlns:p14="http://schemas.microsoft.com/office/powerpoint/2010/main" val="37625543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80655"/>
          </a:xfrm>
        </p:spPr>
        <p:txBody>
          <a:bodyPr>
            <a:normAutofit/>
          </a:bodyPr>
          <a:lstStyle/>
          <a:p>
            <a:r>
              <a:rPr lang="en-US" dirty="0" smtClean="0"/>
              <a:t>Safety issues </a:t>
            </a:r>
            <a:endParaRPr lang="en-US" dirty="0"/>
          </a:p>
        </p:txBody>
      </p:sp>
      <p:sp>
        <p:nvSpPr>
          <p:cNvPr id="3" name="Content Placeholder 2"/>
          <p:cNvSpPr>
            <a:spLocks noGrp="1"/>
          </p:cNvSpPr>
          <p:nvPr>
            <p:ph idx="1"/>
          </p:nvPr>
        </p:nvSpPr>
        <p:spPr>
          <a:xfrm>
            <a:off x="581192" y="2180496"/>
            <a:ext cx="11029616" cy="3678303"/>
          </a:xfrm>
        </p:spPr>
        <p:txBody>
          <a:bodyPr>
            <a:noAutofit/>
          </a:bodyPr>
          <a:lstStyle/>
          <a:p>
            <a:pPr lvl="1"/>
            <a:r>
              <a:rPr lang="en-US" dirty="0"/>
              <a:t>One of the other concerns about space elevators is safety. </a:t>
            </a:r>
            <a:endParaRPr lang="en-US" dirty="0" smtClean="0"/>
          </a:p>
          <a:p>
            <a:pPr lvl="1"/>
            <a:r>
              <a:rPr lang="en-US" dirty="0"/>
              <a:t>To deal with the safety concerns, scientists have been arguing about the suitable material that would guarantee strength to hold such vast weight and the safety of those who use it to climb to space. </a:t>
            </a:r>
            <a:endParaRPr lang="en-US" dirty="0" smtClean="0"/>
          </a:p>
          <a:p>
            <a:pPr lvl="1"/>
            <a:r>
              <a:rPr lang="en-US" dirty="0"/>
              <a:t>T</a:t>
            </a:r>
            <a:r>
              <a:rPr lang="en-US" dirty="0" smtClean="0"/>
              <a:t>he </a:t>
            </a:r>
            <a:r>
              <a:rPr lang="en-US" dirty="0"/>
              <a:t>main issue is the material </a:t>
            </a:r>
            <a:r>
              <a:rPr lang="en-US" dirty="0" err="1"/>
              <a:t>producibility</a:t>
            </a:r>
            <a:r>
              <a:rPr lang="en-US" dirty="0"/>
              <a:t> that can withstand the force, length, and perfection required to build a 100,000km long tether from the earth to space. </a:t>
            </a:r>
            <a:endParaRPr lang="en-US" dirty="0" smtClean="0"/>
          </a:p>
          <a:p>
            <a:pPr lvl="1"/>
            <a:r>
              <a:rPr lang="en-US" dirty="0"/>
              <a:t>As Peterkin (2018) explains, tether needs to be strong, which means that the entire length of the structure needs to be made from strong material and yet light enough to allow movement across space. </a:t>
            </a:r>
            <a:endParaRPr lang="en-US" dirty="0" smtClean="0"/>
          </a:p>
          <a:p>
            <a:pPr lvl="1"/>
            <a:r>
              <a:rPr lang="en-US" dirty="0"/>
              <a:t>As Peterkin (2018) explains, tether needs to be strong, which means that the entire length of the structure needs to be made from strong material and yet light enough to allow movement across space. </a:t>
            </a:r>
            <a:endParaRPr lang="en-US" dirty="0" smtClean="0"/>
          </a:p>
          <a:p>
            <a:pPr lvl="1"/>
            <a:r>
              <a:rPr lang="en-US" dirty="0"/>
              <a:t>an earth-based space elevator will have to contend with the earth's massive gravitational forces, which undoubtedly overwhelm the currently available materials (McFall-Johnsen, 2019). </a:t>
            </a:r>
            <a:endParaRPr lang="en-US" dirty="0" smtClean="0"/>
          </a:p>
          <a:p>
            <a:pPr lvl="1"/>
            <a:r>
              <a:rPr lang="en-US" dirty="0"/>
              <a:t>the tether material has to withstand collisions with foreign space bodies and have a consistent maintenance program to assess and repair any significant damage. </a:t>
            </a:r>
            <a:endParaRPr lang="en-US" dirty="0" smtClean="0"/>
          </a:p>
          <a:p>
            <a:pPr marL="324000" lvl="1" indent="0">
              <a:buNone/>
            </a:pPr>
            <a:endParaRPr lang="en-US" dirty="0"/>
          </a:p>
        </p:txBody>
      </p:sp>
    </p:spTree>
    <p:extLst>
      <p:ext uri="{BB962C8B-B14F-4D97-AF65-F5344CB8AC3E}">
        <p14:creationId xmlns:p14="http://schemas.microsoft.com/office/powerpoint/2010/main" val="86009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30082"/>
          </a:xfrm>
        </p:spPr>
        <p:txBody>
          <a:bodyPr>
            <a:normAutofit/>
          </a:bodyPr>
          <a:lstStyle/>
          <a:p>
            <a:pPr algn="ctr"/>
            <a:r>
              <a:rPr lang="en-US" dirty="0" smtClean="0"/>
              <a:t>References </a:t>
            </a:r>
            <a:endParaRPr lang="en-US" dirty="0"/>
          </a:p>
        </p:txBody>
      </p:sp>
      <p:sp>
        <p:nvSpPr>
          <p:cNvPr id="3" name="Content Placeholder 2"/>
          <p:cNvSpPr>
            <a:spLocks noGrp="1"/>
          </p:cNvSpPr>
          <p:nvPr>
            <p:ph idx="1"/>
          </p:nvPr>
        </p:nvSpPr>
        <p:spPr>
          <a:xfrm>
            <a:off x="423082" y="1815152"/>
            <a:ext cx="11193184" cy="4043647"/>
          </a:xfrm>
        </p:spPr>
        <p:txBody>
          <a:bodyPr>
            <a:normAutofit fontScale="92500" lnSpcReduction="10000"/>
          </a:bodyPr>
          <a:lstStyle/>
          <a:p>
            <a:pPr marL="0" indent="0">
              <a:buNone/>
            </a:pPr>
            <a:endParaRPr lang="en-US" dirty="0">
              <a:solidFill>
                <a:schemeClr val="tx1"/>
              </a:solidFill>
            </a:endParaRPr>
          </a:p>
          <a:p>
            <a:r>
              <a:rPr lang="en-US" dirty="0">
                <a:solidFill>
                  <a:schemeClr val="tx1"/>
                </a:solidFill>
              </a:rPr>
              <a:t>Emerging Technology from the </a:t>
            </a:r>
            <a:r>
              <a:rPr lang="en-US" dirty="0" err="1">
                <a:solidFill>
                  <a:schemeClr val="tx1"/>
                </a:solidFill>
              </a:rPr>
              <a:t>airXiv</a:t>
            </a:r>
            <a:r>
              <a:rPr lang="en-US" dirty="0">
                <a:solidFill>
                  <a:schemeClr val="tx1"/>
                </a:solidFill>
              </a:rPr>
              <a:t>. (2019, September 12). "A space elevator is possible with technology researchers say (we just need to dangle it off the moon)." </a:t>
            </a:r>
            <a:r>
              <a:rPr lang="en-US" i="1" dirty="0">
                <a:solidFill>
                  <a:schemeClr val="tx1"/>
                </a:solidFill>
              </a:rPr>
              <a:t>Technology Review</a:t>
            </a:r>
            <a:r>
              <a:rPr lang="en-US" dirty="0">
                <a:solidFill>
                  <a:schemeClr val="tx1"/>
                </a:solidFill>
              </a:rPr>
              <a:t>. </a:t>
            </a:r>
            <a:r>
              <a:rPr lang="en-US" u="sng" dirty="0">
                <a:solidFill>
                  <a:schemeClr val="tx1"/>
                </a:solidFill>
                <a:hlinkClick r:id="rId3"/>
              </a:rPr>
              <a:t>https://www.technologyreview.com/2019/09/12/102622/a-space-elevator-is-possible-with-todays-technology-researchers-say-we-just-need-to-dangle/</a:t>
            </a:r>
            <a:r>
              <a:rPr lang="en-US" dirty="0">
                <a:solidFill>
                  <a:schemeClr val="tx1"/>
                </a:solidFill>
              </a:rPr>
              <a:t> </a:t>
            </a:r>
            <a:endParaRPr lang="en-US" sz="1600" dirty="0">
              <a:solidFill>
                <a:schemeClr val="tx1"/>
              </a:solidFill>
            </a:endParaRPr>
          </a:p>
          <a:p>
            <a:r>
              <a:rPr lang="en-US" dirty="0">
                <a:solidFill>
                  <a:schemeClr val="tx1"/>
                </a:solidFill>
              </a:rPr>
              <a:t>McFall-Johnsen, M. (2019). A giant elevator could connect earth to space using current technology, experts say — here's how that might work. </a:t>
            </a:r>
            <a:r>
              <a:rPr lang="en-US" i="1" dirty="0">
                <a:solidFill>
                  <a:schemeClr val="tx1"/>
                </a:solidFill>
              </a:rPr>
              <a:t>Business Insider Africa</a:t>
            </a:r>
            <a:r>
              <a:rPr lang="en-US" dirty="0">
                <a:solidFill>
                  <a:schemeClr val="tx1"/>
                </a:solidFill>
              </a:rPr>
              <a:t>. </a:t>
            </a:r>
            <a:r>
              <a:rPr lang="en-US" u="sng" dirty="0">
                <a:solidFill>
                  <a:schemeClr val="tx1"/>
                </a:solidFill>
                <a:hlinkClick r:id="rId4"/>
              </a:rPr>
              <a:t>https://africa.businessinsider.com/tech/a-giant-elevator-could-connect-earth-to-space-using-current-technology-experts-say/yz4czwm</a:t>
            </a:r>
            <a:r>
              <a:rPr lang="en-US" dirty="0">
                <a:solidFill>
                  <a:schemeClr val="tx1"/>
                </a:solidFill>
              </a:rPr>
              <a:t> </a:t>
            </a:r>
            <a:endParaRPr lang="en-US" sz="1600" dirty="0">
              <a:solidFill>
                <a:schemeClr val="tx1"/>
              </a:solidFill>
            </a:endParaRPr>
          </a:p>
          <a:p>
            <a:r>
              <a:rPr lang="en-US" dirty="0">
                <a:solidFill>
                  <a:schemeClr val="tx1"/>
                </a:solidFill>
              </a:rPr>
              <a:t>Patel, M. (2021). Audacious and Outrageous: Space Elevators. </a:t>
            </a:r>
            <a:r>
              <a:rPr lang="en-US" i="1" dirty="0">
                <a:solidFill>
                  <a:schemeClr val="tx1"/>
                </a:solidFill>
              </a:rPr>
              <a:t>NASA Science.</a:t>
            </a:r>
            <a:r>
              <a:rPr lang="en-US" dirty="0">
                <a:solidFill>
                  <a:schemeClr val="tx1"/>
                </a:solidFill>
              </a:rPr>
              <a:t> </a:t>
            </a:r>
            <a:r>
              <a:rPr lang="en-US" u="sng" dirty="0">
                <a:solidFill>
                  <a:schemeClr val="tx1"/>
                </a:solidFill>
                <a:hlinkClick r:id="rId5"/>
              </a:rPr>
              <a:t>https://science.nasa.gov/science-news/science-at-nasa/2000/ast07sep_1</a:t>
            </a:r>
            <a:r>
              <a:rPr lang="en-US" dirty="0">
                <a:solidFill>
                  <a:schemeClr val="tx1"/>
                </a:solidFill>
              </a:rPr>
              <a:t> </a:t>
            </a:r>
            <a:endParaRPr lang="en-US" sz="1600" dirty="0">
              <a:solidFill>
                <a:schemeClr val="tx1"/>
              </a:solidFill>
            </a:endParaRPr>
          </a:p>
          <a:p>
            <a:r>
              <a:rPr lang="en-US" dirty="0">
                <a:solidFill>
                  <a:schemeClr val="tx1"/>
                </a:solidFill>
              </a:rPr>
              <a:t>Peterkin, Z. (2018, August 1). "Space Elevator Technology and Graphene." </a:t>
            </a:r>
            <a:r>
              <a:rPr lang="en-US" i="1" dirty="0">
                <a:solidFill>
                  <a:schemeClr val="tx1"/>
                </a:solidFill>
              </a:rPr>
              <a:t>Azo Materials</a:t>
            </a:r>
            <a:r>
              <a:rPr lang="en-US" dirty="0">
                <a:solidFill>
                  <a:schemeClr val="tx1"/>
                </a:solidFill>
              </a:rPr>
              <a:t>. </a:t>
            </a:r>
            <a:r>
              <a:rPr lang="en-US" u="sng" dirty="0">
                <a:solidFill>
                  <a:schemeClr val="tx1"/>
                </a:solidFill>
                <a:hlinkClick r:id="rId6"/>
              </a:rPr>
              <a:t>https://www.azom.com/article.aspx?ArticleID=16371</a:t>
            </a:r>
            <a:r>
              <a:rPr lang="en-US" dirty="0">
                <a:solidFill>
                  <a:schemeClr val="tx1"/>
                </a:solidFill>
              </a:rPr>
              <a:t> </a:t>
            </a:r>
            <a:endParaRPr lang="en-US" sz="1600" dirty="0">
              <a:solidFill>
                <a:schemeClr val="tx1"/>
              </a:solidFill>
            </a:endParaRPr>
          </a:p>
          <a:p>
            <a:r>
              <a:rPr lang="en-US" dirty="0">
                <a:solidFill>
                  <a:schemeClr val="tx1"/>
                </a:solidFill>
              </a:rPr>
              <a:t>Williams, M. (2020). "Going Up? The case for a Space Elevator." </a:t>
            </a:r>
            <a:r>
              <a:rPr lang="en-US" i="1" dirty="0" err="1">
                <a:solidFill>
                  <a:schemeClr val="tx1"/>
                </a:solidFill>
              </a:rPr>
              <a:t>Herox</a:t>
            </a:r>
            <a:r>
              <a:rPr lang="en-US" dirty="0">
                <a:solidFill>
                  <a:schemeClr val="tx1"/>
                </a:solidFill>
              </a:rPr>
              <a:t>. </a:t>
            </a:r>
            <a:r>
              <a:rPr lang="en-US" u="sng" dirty="0">
                <a:solidFill>
                  <a:schemeClr val="tx1"/>
                </a:solidFill>
                <a:hlinkClick r:id="rId7"/>
              </a:rPr>
              <a:t>https://www.herox.com/blog/137-going-up-the-case-for-a-space-elevator</a:t>
            </a:r>
            <a:r>
              <a:rPr lang="en-US" dirty="0">
                <a:solidFill>
                  <a:schemeClr val="tx1"/>
                </a:solidFill>
              </a:rPr>
              <a:t> </a:t>
            </a:r>
            <a:endParaRPr lang="en-US" sz="1600" dirty="0">
              <a:solidFill>
                <a:schemeClr val="tx1"/>
              </a:solidFill>
            </a:endParaRPr>
          </a:p>
          <a:p>
            <a:pPr lvl="1">
              <a:lnSpc>
                <a:spcPct val="90000"/>
              </a:lnSpc>
              <a:buFont typeface="Wingdings" pitchFamily="2" charset="2"/>
              <a:buChar char="§"/>
            </a:pPr>
            <a:endParaRPr lang="en-US" sz="1500" b="1" dirty="0">
              <a:solidFill>
                <a:schemeClr val="tx1"/>
              </a:solidFill>
            </a:endParaRPr>
          </a:p>
        </p:txBody>
      </p:sp>
    </p:spTree>
    <p:extLst>
      <p:ext uri="{BB962C8B-B14F-4D97-AF65-F5344CB8AC3E}">
        <p14:creationId xmlns:p14="http://schemas.microsoft.com/office/powerpoint/2010/main" val="406164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098" y="-494258"/>
            <a:ext cx="5641578" cy="1981200"/>
          </a:xfrm>
        </p:spPr>
        <p:txBody>
          <a:bodyPr/>
          <a:lstStyle/>
          <a:p>
            <a:pPr algn="ctr"/>
            <a:r>
              <a:rPr lang="en-US" dirty="0" smtClean="0"/>
              <a:t> </a:t>
            </a:r>
            <a:endParaRPr lang="en-US" dirty="0"/>
          </a:p>
        </p:txBody>
      </p:sp>
      <p:sp>
        <p:nvSpPr>
          <p:cNvPr id="3" name="Content Placeholder 2"/>
          <p:cNvSpPr>
            <a:spLocks noGrp="1"/>
          </p:cNvSpPr>
          <p:nvPr>
            <p:ph idx="1"/>
          </p:nvPr>
        </p:nvSpPr>
        <p:spPr>
          <a:xfrm>
            <a:off x="435429" y="2017487"/>
            <a:ext cx="10505840" cy="4462141"/>
          </a:xfrm>
          <a:solidFill>
            <a:srgbClr val="FFC000"/>
          </a:solidFill>
        </p:spPr>
        <p:txBody>
          <a:bodyPr>
            <a:normAutofit/>
          </a:bodyPr>
          <a:lstStyle/>
          <a:p>
            <a:pPr marL="324000" lvl="1" indent="0">
              <a:buNone/>
            </a:pP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66" y="1986455"/>
            <a:ext cx="10468303" cy="455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1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1064</Words>
  <Application>Microsoft Office PowerPoint</Application>
  <PresentationFormat>Widescreen</PresentationFormat>
  <Paragraphs>57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Gill Sans MT</vt:lpstr>
      <vt:lpstr>Wingdings</vt:lpstr>
      <vt:lpstr>Wingdings 2</vt:lpstr>
      <vt:lpstr>Dividend</vt:lpstr>
      <vt:lpstr>Space elevator </vt:lpstr>
      <vt:lpstr>Concept</vt:lpstr>
      <vt:lpstr>Technology </vt:lpstr>
      <vt:lpstr>Financial viability </vt:lpstr>
      <vt:lpstr>Safety issues </vt:lpstr>
      <vt:lpstr>References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JOURNEY</dc:title>
  <dc:creator>Syd Hendricks</dc:creator>
  <cp:lastModifiedBy>user</cp:lastModifiedBy>
  <cp:revision>25</cp:revision>
  <dcterms:created xsi:type="dcterms:W3CDTF">2020-06-18T16:42:26Z</dcterms:created>
  <dcterms:modified xsi:type="dcterms:W3CDTF">2021-06-16T00:40:55Z</dcterms:modified>
</cp:coreProperties>
</file>